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328" r:id="rId3"/>
    <p:sldId id="372" r:id="rId4"/>
    <p:sldId id="352" r:id="rId5"/>
    <p:sldId id="356" r:id="rId6"/>
    <p:sldId id="355" r:id="rId7"/>
    <p:sldId id="353" r:id="rId8"/>
    <p:sldId id="357" r:id="rId9"/>
    <p:sldId id="358" r:id="rId10"/>
    <p:sldId id="359" r:id="rId11"/>
    <p:sldId id="360" r:id="rId12"/>
    <p:sldId id="361" r:id="rId13"/>
    <p:sldId id="362" r:id="rId14"/>
    <p:sldId id="364" r:id="rId15"/>
    <p:sldId id="366" r:id="rId16"/>
  </p:sldIdLst>
  <p:sldSz cx="9144000" cy="6858000" type="screen4x3"/>
  <p:notesSz cx="6781800" cy="9874250"/>
  <p:embeddedFontLst>
    <p:embeddedFont>
      <p:font typeface="PT Sans" panose="020B0604020202020204" charset="-52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Аноним" initials="М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75EAD"/>
    <a:srgbClr val="003366"/>
    <a:srgbClr val="043869"/>
    <a:srgbClr val="002060"/>
    <a:srgbClr val="0091C4"/>
    <a:srgbClr val="00B0F0"/>
    <a:srgbClr val="B1C0E5"/>
    <a:srgbClr val="4B6FA3"/>
    <a:srgbClr val="4D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75" autoAdjust="0"/>
    <p:restoredTop sz="95219" autoAdjust="0"/>
  </p:normalViewPr>
  <p:slideViewPr>
    <p:cSldViewPr snapToGrid="0" snapToObjects="1">
      <p:cViewPr>
        <p:scale>
          <a:sx n="100" d="100"/>
          <a:sy n="100" d="100"/>
        </p:scale>
        <p:origin x="-1224" y="-252"/>
      </p:cViewPr>
      <p:guideLst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8779" cy="495427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2" y="1"/>
            <a:ext cx="2938779" cy="495427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38779" cy="495426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2" y="9378825"/>
            <a:ext cx="2938779" cy="495426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519" cy="494265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699" y="0"/>
            <a:ext cx="2939519" cy="494265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3" tIns="45527" rIns="91053" bIns="455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4" y="4751580"/>
            <a:ext cx="5426074" cy="3887798"/>
          </a:xfrm>
          <a:prstGeom prst="rect">
            <a:avLst/>
          </a:prstGeom>
        </p:spPr>
        <p:txBody>
          <a:bodyPr vert="horz" lIns="91053" tIns="45527" rIns="91053" bIns="455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985"/>
            <a:ext cx="2939519" cy="494265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699" y="9379985"/>
            <a:ext cx="2939519" cy="494265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537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0537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4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5C5-A9D0-4CF0-8C9B-B8457346189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5E-2DE0-4FDF-9F26-4700EB137735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9CAF-77D4-4050-BE46-B981A414A6A8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BEB9-61C8-4FD1-9842-88ADB652B9B7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D47-489F-47E1-8562-376B2C8A402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7B60-C1D7-4B54-85F8-BCAE9F0FCBC2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82E4-9125-47C6-85F1-9B7A268F526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D70C-2464-4741-B3A2-CF22813CD05B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5822-9AD6-4D13-BB7C-509566A6B60B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DEB4-6524-4272-A2EB-B26049EFF9F2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B74-F267-4965-AB05-E7379C4A93CC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C478-7BF8-46AD-8C47-81DAA33B301F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37A2-35F4-4C37-BB28-9B58FCB6353F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E264-5CE3-4C1F-9BEE-09AFCF054D7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6C0B-2B6C-4571-BBFF-CCDFEF0D7DD1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F755-6060-4E52-A716-1981F01231BA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F261-8475-4253-8848-B45D5CC42A44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1E3A-FCE5-40B9-AF1E-8EA1A88FADC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6C62-AEE2-481B-B5F7-4D5B6EC8ECEE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9720-1043-4A61-8D21-88EBE2E55675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5A72-F1B3-4F17-A4EF-68F9B29D3798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EB81-D95D-482D-B13E-36291EBAD23B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2C91-47B0-4AF6-8256-FD850680D4B8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3C9E3-640E-4683-BC7E-DEBC742F0E79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6358" y="2243138"/>
            <a:ext cx="56914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4300" b="1" cap="all" dirty="0" smtClean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  <a:t>ПРОГРАММА «Земский учитель»</a:t>
            </a:r>
            <a:endParaRPr lang="ru-RU" sz="4300" b="1" cap="all" dirty="0">
              <a:solidFill>
                <a:srgbClr val="003399"/>
              </a:solidFill>
              <a:latin typeface="PT Sans" panose="020B0503020203020204" pitchFamily="34" charset="-52"/>
              <a:ea typeface="Helvetica Neue"/>
              <a:cs typeface="Arial" pitchFamily="34" charset="0"/>
              <a:sym typeface="Helvetica Neu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6358" y="4619125"/>
            <a:ext cx="5523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200" b="1" cap="all" dirty="0" smtClean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  <a:t>Департамент </a:t>
            </a:r>
            <a:r>
              <a:rPr lang="ru-RU" sz="1200" b="1" cap="all" dirty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  <a:t>развития педагогических </a:t>
            </a:r>
            <a:r>
              <a:rPr lang="ru-RU" sz="1200" b="1" cap="all" dirty="0" smtClean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  <a:t>кадров</a:t>
            </a:r>
            <a:br>
              <a:rPr lang="ru-RU" sz="1200" b="1" cap="all" dirty="0" smtClean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</a:br>
            <a:r>
              <a:rPr lang="ru-RU" sz="1200" b="1" cap="all" dirty="0" smtClean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  <a:t>и </a:t>
            </a:r>
            <a:r>
              <a:rPr lang="ru-RU" sz="1200" b="1" cap="all" dirty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  <a:t>контроля управления </a:t>
            </a:r>
            <a:r>
              <a:rPr lang="ru-RU" sz="1200" b="1" cap="all" dirty="0" smtClean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  <a:t>ресурсами </a:t>
            </a:r>
            <a:br>
              <a:rPr lang="ru-RU" sz="1200" b="1" cap="all" dirty="0" smtClean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</a:br>
            <a:r>
              <a:rPr lang="ru-RU" sz="1200" b="1" cap="all" dirty="0" smtClean="0">
                <a:solidFill>
                  <a:srgbClr val="003399"/>
                </a:solidFill>
                <a:latin typeface="PT Sans" panose="020B0503020203020204" pitchFamily="34" charset="-52"/>
                <a:ea typeface="Helvetica Neue"/>
                <a:cs typeface="Arial" pitchFamily="34" charset="0"/>
                <a:sym typeface="Helvetica Neue"/>
              </a:rPr>
              <a:t>Министерства просвещения российской федерации</a:t>
            </a:r>
            <a:endParaRPr lang="ru-RU" sz="1200" b="1" cap="all" dirty="0">
              <a:solidFill>
                <a:srgbClr val="003399"/>
              </a:solidFill>
              <a:latin typeface="PT Sans" panose="020B0503020203020204" pitchFamily="34" charset="-52"/>
              <a:ea typeface="Helvetica Neue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ПОДГОТОВИТЕЛЬНЫЙ ЭТАП</a:t>
            </a:r>
          </a:p>
        </p:txBody>
      </p:sp>
      <p:sp>
        <p:nvSpPr>
          <p:cNvPr id="6" name="Овал 5"/>
          <p:cNvSpPr/>
          <p:nvPr/>
        </p:nvSpPr>
        <p:spPr>
          <a:xfrm>
            <a:off x="444500" y="2713573"/>
            <a:ext cx="1525052" cy="1525052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 flipV="1">
            <a:off x="2466972" y="978274"/>
            <a:ext cx="6232524" cy="1901539"/>
          </a:xfrm>
          <a:prstGeom prst="wedgeRectCallout">
            <a:avLst>
              <a:gd name="adj1" fmla="val -59346"/>
              <a:gd name="adj2" fmla="val 233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 flipH="1" flipV="1">
            <a:off x="2478530" y="3118878"/>
            <a:ext cx="6220966" cy="1491221"/>
          </a:xfrm>
          <a:prstGeom prst="wedgeRectCallout">
            <a:avLst>
              <a:gd name="adj1" fmla="val 59433"/>
              <a:gd name="adj2" fmla="val 54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7996" y="3182738"/>
            <a:ext cx="5546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азработаны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и направлены в субъекты Российской Федерации методические рекомендации и проекты нормативных правовых актов субъектов Российской Федерации по реализации  программы «Земский учитель»  (</a:t>
            </a:r>
            <a:r>
              <a:rPr lang="ru-RU" sz="1600" dirty="0" err="1">
                <a:solidFill>
                  <a:schemeClr val="bg1"/>
                </a:solidFill>
                <a:latin typeface="PT Sans" panose="020B0503020203020204" pitchFamily="34" charset="-52"/>
              </a:rPr>
              <a:t>Басюк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 В.С., письмо от 27 сентября 2019 г.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№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ВБ-13/08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)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47" y="1063932"/>
            <a:ext cx="5546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Подготовлен проект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постановления Правительства Российской Федерации об увеличении размера компенсационных выплат учителям, прибывшим (переехавшим) на работу в сельские населенные пункты, либо рабочие поселки, либо поселки городского типа, либо города с населением до 50 тысяч человек Дальневосточного федерального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округа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3" y="2879814"/>
            <a:ext cx="982552" cy="114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129895" y="893542"/>
            <a:ext cx="674153" cy="674153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latin typeface="PT Sans" panose="020B0503020203020204" pitchFamily="34" charset="-52"/>
              </a:rPr>
              <a:t>3</a:t>
            </a:r>
            <a:endParaRPr lang="ru-RU" sz="2200" b="1" dirty="0">
              <a:latin typeface="PT Sans" panose="020B0503020203020204" pitchFamily="34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36227" y="2879814"/>
            <a:ext cx="674153" cy="674153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latin typeface="PT Sans" panose="020B0503020203020204" pitchFamily="34" charset="-52"/>
              </a:rPr>
              <a:t>4</a:t>
            </a:r>
            <a:endParaRPr lang="ru-RU" sz="2200" b="1" dirty="0">
              <a:latin typeface="PT Sans" panose="020B0503020203020204" pitchFamily="34" charset="-52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 flipH="1" flipV="1">
            <a:off x="2478530" y="4765764"/>
            <a:ext cx="6220966" cy="1491221"/>
          </a:xfrm>
          <a:prstGeom prst="wedgeRectCallout">
            <a:avLst>
              <a:gd name="adj1" fmla="val 59433"/>
              <a:gd name="adj2" fmla="val 54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29894" y="4837221"/>
            <a:ext cx="674153" cy="674153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latin typeface="PT Sans" panose="020B0503020203020204" pitchFamily="34" charset="-52"/>
              </a:rPr>
              <a:t>5</a:t>
            </a:r>
            <a:endParaRPr lang="ru-RU" sz="2200" b="1" dirty="0">
              <a:latin typeface="PT Sans" panose="020B0503020203020204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2771" y="4849654"/>
            <a:ext cx="5546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Разработан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направлен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в субъекты Российской Федерации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проект договора о предоставлении единовременной компенсационной выплаты участнику программы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«Земский учитель»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(письмо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от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2 декабря 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2019 г.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№         /</a:t>
            </a:r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</a:rPr>
              <a:t>08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)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63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350">
            <a:off x="537477" y="791888"/>
            <a:ext cx="8069045" cy="45297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3875632"/>
            <a:ext cx="9144000" cy="298236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СУБЪЕКТЫ РОССИЙСКОЙ ФЕДЕРАЦИИ ДОЛЖНЫ: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299" y="1290638"/>
            <a:ext cx="7569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пределить уполномоченный орган и регионального оператора мероприятия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5406" y="2186917"/>
            <a:ext cx="7012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Уполномоченный </a:t>
            </a: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орган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должен разработать и  утвердить </a:t>
            </a: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план-график подготовки проектов актов субъекта Российской Федерации по осуществлению единовременных компенсационных выплат учителям.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3150" y="3411051"/>
            <a:ext cx="6114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Подготовить </a:t>
            </a:r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следующие нормативно правовые акты:</a:t>
            </a:r>
          </a:p>
        </p:txBody>
      </p:sp>
      <p:sp>
        <p:nvSpPr>
          <p:cNvPr id="9" name="Овал 8"/>
          <p:cNvSpPr/>
          <p:nvPr/>
        </p:nvSpPr>
        <p:spPr>
          <a:xfrm>
            <a:off x="501650" y="1171302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1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3150" y="2290837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PT Sans" panose="020B0503020203020204" pitchFamily="34" charset="-52"/>
              </a:rPr>
              <a:t>2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9390" y="3371577"/>
            <a:ext cx="504056" cy="50405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PT Sans" panose="020B0503020203020204" pitchFamily="34" charset="-52"/>
              </a:rPr>
              <a:t>3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0298" y="3915735"/>
            <a:ext cx="7232651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внесение изменений в региональную программу развития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образования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 marL="285750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положение о конкурсном отборе претендентов на право получения единовременной компенсационной выплаты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учителю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 marL="285750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перечень вакантных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должностей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 marL="285750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положение о конкурсной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комиссии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 marL="285750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порядок предоставления, расходования единовременной компенсационной выплаты учителю, возврата учителем единовременной компенсационной выплаты </a:t>
            </a:r>
          </a:p>
          <a:p>
            <a:pPr marL="285750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форма договора о предоставлении единовременной компенсационной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выплаты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49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4800" y="1302306"/>
            <a:ext cx="272415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ПОСЛЕДОВАТЕЛЬНОСТЬ МЕРОПРИЯТИЯ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200" y="1709738"/>
            <a:ext cx="269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Ф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ормирование </a:t>
            </a: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и утверждение перечня вакансий, размещение информации о них на сайте программы «Земский учитель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»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1302306"/>
            <a:ext cx="272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1 октября - 31 декабря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0875" y="1302306"/>
            <a:ext cx="272415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6275" y="1709738"/>
            <a:ext cx="2698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Прием </a:t>
            </a: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заявлений от претендентов на участие в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программе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0875" y="1302306"/>
            <a:ext cx="272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10 января – 15 апреля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67425" y="1302306"/>
            <a:ext cx="272415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92825" y="1709738"/>
            <a:ext cx="2698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Проведение </a:t>
            </a: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экспертной оценки документов претендентов, подготовка аналитических материалов и формирование рейтинга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участников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67425" y="1302306"/>
            <a:ext cx="272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16 апреля </a:t>
            </a:r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– 30 апреля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475" y="3131106"/>
            <a:ext cx="272415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6875" y="3538538"/>
            <a:ext cx="2698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Определение </a:t>
            </a: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победителей, подписание протокола конкурсной комиссии, направление извещений победителям конкурсного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отбора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1475" y="3131106"/>
            <a:ext cx="272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 мая </a:t>
            </a:r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– 15 мая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57550" y="3131106"/>
            <a:ext cx="272415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82950" y="3538538"/>
            <a:ext cx="2698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желанию участника возможен выезд на место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трудоустройства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57550" y="3131106"/>
            <a:ext cx="272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16 мая – 15 июня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4100" y="3131106"/>
            <a:ext cx="272415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59500" y="3538538"/>
            <a:ext cx="269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Издание </a:t>
            </a: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правового акта об утверждении списка победителей, заключение трудовых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договоров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100" y="3131106"/>
            <a:ext cx="272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15 июня – 20 июля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67075" y="4933058"/>
            <a:ext cx="2724150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92475" y="5340490"/>
            <a:ext cx="269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Заключение </a:t>
            </a:r>
            <a:r>
              <a:rPr lang="ru-RU" sz="1400" dirty="0">
                <a:solidFill>
                  <a:srgbClr val="003399"/>
                </a:solidFill>
                <a:latin typeface="PT Sans" panose="020B0503020203020204" pitchFamily="34" charset="-52"/>
              </a:rPr>
              <a:t>трехсторонних договоров на перечисление компенсационных выплат, перечисление </a:t>
            </a:r>
            <a:r>
              <a:rPr lang="ru-RU" sz="14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средств </a:t>
            </a:r>
            <a:endParaRPr lang="ru-RU" sz="14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67075" y="4933058"/>
            <a:ext cx="272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</a:rPr>
              <a:t>1 сентября – 1 декабря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flipH="1">
            <a:off x="-19050" y="2315276"/>
            <a:ext cx="9161182" cy="453441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ЭФФЕКТИВНОСТЬ ПРОГРАММЫ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6151" y="5066169"/>
            <a:ext cx="3981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Повышение уровня подготовки учащихся общеобразовательных организаций, расположенных в сельской местности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650" y="2574947"/>
            <a:ext cx="819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Обеспечение общеобразовательных организаций, расположенных в сельской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местности, 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востребованными педагогическими работниками 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5" y="5066169"/>
            <a:ext cx="400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Повышение </a:t>
            </a: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социального статуса российских педагогов и работников образования </a:t>
            </a:r>
          </a:p>
        </p:txBody>
      </p:sp>
      <p:sp>
        <p:nvSpPr>
          <p:cNvPr id="9" name="Овал 8"/>
          <p:cNvSpPr/>
          <p:nvPr/>
        </p:nvSpPr>
        <p:spPr>
          <a:xfrm>
            <a:off x="6179675" y="4015589"/>
            <a:ext cx="1008112" cy="10081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41" y="4159518"/>
            <a:ext cx="673780" cy="66291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950575" y="4025114"/>
            <a:ext cx="1008112" cy="1008112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sp>
        <p:nvSpPr>
          <p:cNvPr id="12" name="Овал 11"/>
          <p:cNvSpPr/>
          <p:nvPr/>
        </p:nvSpPr>
        <p:spPr>
          <a:xfrm>
            <a:off x="4067944" y="1453364"/>
            <a:ext cx="1008112" cy="100811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0" y="4185017"/>
            <a:ext cx="699682" cy="699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39" y="1671638"/>
            <a:ext cx="516804" cy="5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046" y="3121972"/>
            <a:ext cx="84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БЛАГОДАРЮ ЗА ВНИМАНИЕ!</a:t>
            </a:r>
            <a:endParaRPr lang="ru-RU" sz="3000" b="1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30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" y="-1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0" y="267961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ПРОГРАММА «ЗЕМСКИЙ УЧИТЕЛЬ»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225" y="5084241"/>
            <a:ext cx="78200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В Дальневосточном федеральном округе в соответствии с перечнем поручений Президента Российской Федерации   от 5 сентября 2019 г. № Пр-1949 введен дополнительный повышающий коэффициент к единовременным компенсационным выплатам участников программы «Земский учитель» исходя из увеличения размера указанных выплат до 200 процентов.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776BD6-2526-418C-A211-8F4417156961}"/>
              </a:ext>
            </a:extLst>
          </p:cNvPr>
          <p:cNvSpPr/>
          <p:nvPr/>
        </p:nvSpPr>
        <p:spPr>
          <a:xfrm>
            <a:off x="2702733" y="933450"/>
            <a:ext cx="5915735" cy="24765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i="1" dirty="0">
                <a:solidFill>
                  <a:srgbClr val="003399"/>
                </a:solidFill>
              </a:rPr>
              <a:t>Перечень </a:t>
            </a:r>
            <a:r>
              <a:rPr lang="ru-RU" sz="1500" i="1" dirty="0" smtClean="0">
                <a:solidFill>
                  <a:srgbClr val="003399"/>
                </a:solidFill>
              </a:rPr>
              <a:t>поручений</a:t>
            </a:r>
            <a:r>
              <a:rPr lang="ru-RU" sz="1500" i="1" dirty="0">
                <a:solidFill>
                  <a:srgbClr val="003399"/>
                </a:solidFill>
              </a:rPr>
              <a:t> </a:t>
            </a:r>
            <a:r>
              <a:rPr lang="ru-RU" sz="1500" i="1" dirty="0" smtClean="0">
                <a:solidFill>
                  <a:srgbClr val="003399"/>
                </a:solidFill>
              </a:rPr>
              <a:t>по реализации Послания Президента Российской Федерации Федеральному Собранию </a:t>
            </a:r>
            <a:r>
              <a:rPr lang="ru-RU" sz="1500" i="1" dirty="0">
                <a:solidFill>
                  <a:srgbClr val="003399"/>
                </a:solidFill>
              </a:rPr>
              <a:t>Российской Федерации </a:t>
            </a:r>
            <a:r>
              <a:rPr lang="ru-RU" sz="1500" i="1" dirty="0" smtClean="0">
                <a:solidFill>
                  <a:srgbClr val="003399"/>
                </a:solidFill>
              </a:rPr>
              <a:t>от 20 февраля 2019 </a:t>
            </a:r>
            <a:r>
              <a:rPr lang="ru-RU" sz="1500" i="1" dirty="0">
                <a:solidFill>
                  <a:srgbClr val="003399"/>
                </a:solidFill>
              </a:rPr>
              <a:t>г. </a:t>
            </a:r>
            <a:r>
              <a:rPr lang="ru-RU" sz="1500" i="1" dirty="0" smtClean="0">
                <a:solidFill>
                  <a:srgbClr val="003399"/>
                </a:solidFill>
              </a:rPr>
              <a:t>(</a:t>
            </a:r>
            <a:r>
              <a:rPr lang="ru-RU" sz="1500" i="1" dirty="0">
                <a:solidFill>
                  <a:srgbClr val="003399"/>
                </a:solidFill>
              </a:rPr>
              <a:t>подпункт </a:t>
            </a:r>
            <a:r>
              <a:rPr lang="ru-RU" sz="1500" i="1" dirty="0" smtClean="0">
                <a:solidFill>
                  <a:srgbClr val="003399"/>
                </a:solidFill>
              </a:rPr>
              <a:t>«</a:t>
            </a:r>
            <a:r>
              <a:rPr lang="ru-RU" sz="1500" i="1" dirty="0">
                <a:solidFill>
                  <a:srgbClr val="003399"/>
                </a:solidFill>
              </a:rPr>
              <a:t>а</a:t>
            </a:r>
            <a:r>
              <a:rPr lang="ru-RU" sz="1500" i="1" dirty="0" smtClean="0">
                <a:solidFill>
                  <a:srgbClr val="003399"/>
                </a:solidFill>
              </a:rPr>
              <a:t>» </a:t>
            </a:r>
            <a:r>
              <a:rPr lang="ru-RU" sz="1500" i="1" dirty="0">
                <a:solidFill>
                  <a:srgbClr val="003399"/>
                </a:solidFill>
              </a:rPr>
              <a:t>пункта </a:t>
            </a:r>
            <a:r>
              <a:rPr lang="ru-RU" sz="1500" i="1" dirty="0" smtClean="0">
                <a:solidFill>
                  <a:srgbClr val="003399"/>
                </a:solidFill>
              </a:rPr>
              <a:t>2 </a:t>
            </a:r>
            <a:r>
              <a:rPr lang="ru-RU" sz="1500" i="1" dirty="0">
                <a:solidFill>
                  <a:srgbClr val="003399"/>
                </a:solidFill>
              </a:rPr>
              <a:t>):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rgbClr val="003399"/>
                </a:solidFill>
              </a:rPr>
              <a:t>«Правительству Российской Федерации </a:t>
            </a:r>
            <a:r>
              <a:rPr lang="ru-RU" sz="1700" dirty="0" smtClean="0">
                <a:solidFill>
                  <a:srgbClr val="003399"/>
                </a:solidFill>
              </a:rPr>
              <a:t>обеспечить внесение в законодательство Российской Федерации изменений, предусматривающих </a:t>
            </a:r>
            <a:r>
              <a:rPr lang="ru-RU" sz="1700" dirty="0">
                <a:solidFill>
                  <a:srgbClr val="003399"/>
                </a:solidFill>
              </a:rPr>
              <a:t>установление правовых оснований для утверждения и реализации начиная с 2020 года программы «Земский учитель</a:t>
            </a:r>
            <a:r>
              <a:rPr lang="ru-RU" sz="1700" dirty="0" smtClean="0">
                <a:solidFill>
                  <a:srgbClr val="003399"/>
                </a:solidFill>
              </a:rPr>
              <a:t>»…»</a:t>
            </a:r>
            <a:endParaRPr lang="ru-RU" sz="1700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4" y="3768210"/>
            <a:ext cx="8197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PT Sans" panose="020B0503020203020204" pitchFamily="34" charset="-52"/>
              </a:rPr>
              <a:t>РЕАЛИЗАЦИЯ ПРОГРАММЫ ЗАПЛАНИРОВАНА НА 2020 – 2022 ГОДЫ</a:t>
            </a:r>
            <a:endParaRPr lang="ru-RU" b="1" dirty="0">
              <a:solidFill>
                <a:srgbClr val="00B0F0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3976" y="4231965"/>
            <a:ext cx="7358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Программой предусматривается осуществление </a:t>
            </a:r>
            <a:r>
              <a:rPr lang="ru-RU" b="1" dirty="0">
                <a:solidFill>
                  <a:srgbClr val="003399"/>
                </a:solidFill>
                <a:latin typeface="PT Sans" panose="020B0503020203020204" pitchFamily="34" charset="-52"/>
              </a:rPr>
              <a:t>единовременной компенсационной </a:t>
            </a:r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выплаты в размере </a:t>
            </a:r>
            <a:r>
              <a:rPr lang="ru-RU" b="1" dirty="0">
                <a:solidFill>
                  <a:srgbClr val="003399"/>
                </a:solidFill>
                <a:latin typeface="PT Sans" panose="020B0503020203020204" pitchFamily="34" charset="-52"/>
              </a:rPr>
              <a:t>1 млн. рублей </a:t>
            </a:r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учителю, прибывшему (переехавшему) на работу в сельские населённые пункты, либо рабочие посёлки, либо посёлки городского типа, либо города с населением до 50 тыс. </a:t>
            </a:r>
            <a:r>
              <a:rPr lang="ru-RU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человек</a:t>
            </a:r>
            <a:endParaRPr lang="ru-RU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87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1650" y="1395413"/>
            <a:ext cx="8197850" cy="525260"/>
          </a:xfrm>
          <a:prstGeom prst="rect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70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ПРОГРАММА «ЗЕМСКИЙ УЧИТЕЛЬ»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391" y="2882997"/>
            <a:ext cx="699154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Повышение престижа и привлекательности профессии учителя</a:t>
            </a:r>
            <a:endParaRPr lang="ru-RU" sz="19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2642" y="4034179"/>
            <a:ext cx="5695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Кадровое обеспечение </a:t>
            </a:r>
            <a:r>
              <a:rPr lang="ru-RU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общеобразовательных  </a:t>
            </a:r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организаций,</a:t>
            </a:r>
            <a:r>
              <a:rPr lang="en-US" dirty="0">
                <a:solidFill>
                  <a:srgbClr val="003399"/>
                </a:solidFill>
                <a:latin typeface="PT Sans" panose="020B0503020203020204" pitchFamily="34" charset="-52"/>
              </a:rPr>
              <a:t> </a:t>
            </a:r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расположенных в сельской местности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7397" y="5290722"/>
            <a:ext cx="7067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Обеспечение высокого качества преподавания</a:t>
            </a:r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 </a:t>
            </a:r>
            <a:r>
              <a:rPr lang="ru-RU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 общеобразовательных  организациях,</a:t>
            </a:r>
            <a:r>
              <a:rPr lang="en-US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 </a:t>
            </a:r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расположенных в сельской </a:t>
            </a:r>
            <a:r>
              <a:rPr lang="ru-RU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местности, совершенствование методов </a:t>
            </a:r>
            <a:r>
              <a:rPr lang="ru-RU" dirty="0">
                <a:solidFill>
                  <a:srgbClr val="003399"/>
                </a:solidFill>
                <a:latin typeface="PT Sans" panose="020B0503020203020204" pitchFamily="34" charset="-52"/>
              </a:rPr>
              <a:t>обучения и </a:t>
            </a:r>
            <a:r>
              <a:rPr lang="ru-RU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воспитания</a:t>
            </a:r>
            <a:endParaRPr lang="ru-RU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1650" y="1473377"/>
            <a:ext cx="816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ЗАДАЧИ</a:t>
            </a:r>
            <a:endParaRPr lang="ru-RU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636109">
            <a:off x="4451496" y="1803865"/>
            <a:ext cx="227617" cy="227617"/>
          </a:xfrm>
          <a:prstGeom prst="rect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92683" y="5179011"/>
            <a:ext cx="1008112" cy="1008112"/>
          </a:xfrm>
          <a:prstGeom prst="ellipse">
            <a:avLst/>
          </a:prstGeom>
          <a:solidFill>
            <a:srgbClr val="4D7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11102" y="2555404"/>
            <a:ext cx="1008112" cy="10081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7" y="2810022"/>
            <a:ext cx="580508" cy="51528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863725" y="3840025"/>
            <a:ext cx="1008112" cy="1008112"/>
            <a:chOff x="630184" y="4061271"/>
            <a:chExt cx="1008112" cy="1008112"/>
          </a:xfrm>
          <a:solidFill>
            <a:srgbClr val="043869"/>
          </a:solidFill>
        </p:grpSpPr>
        <p:sp>
          <p:nvSpPr>
            <p:cNvPr id="24" name="Овал 23"/>
            <p:cNvSpPr/>
            <p:nvPr/>
          </p:nvSpPr>
          <p:spPr>
            <a:xfrm>
              <a:off x="630184" y="4061271"/>
              <a:ext cx="1008112" cy="10081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12" y="4297213"/>
              <a:ext cx="562756" cy="562756"/>
            </a:xfrm>
            <a:prstGeom prst="rect">
              <a:avLst/>
            </a:prstGeom>
            <a:grpFill/>
          </p:spPr>
        </p:pic>
      </p:grpSp>
      <p:pic>
        <p:nvPicPr>
          <p:cNvPr id="36" name="Picture 3" descr="C:\Users\mokrushina\Downloads\presenta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477" y="5434744"/>
            <a:ext cx="518114" cy="51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1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ый треугольник 30"/>
          <p:cNvSpPr/>
          <p:nvPr/>
        </p:nvSpPr>
        <p:spPr>
          <a:xfrm flipH="1">
            <a:off x="-19050" y="2315276"/>
            <a:ext cx="9161182" cy="453441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УЧАСТНИКИ ПРОГРАММЫ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1651" y="3609495"/>
            <a:ext cx="8197850" cy="2363650"/>
            <a:chOff x="501651" y="3361845"/>
            <a:chExt cx="8197850" cy="236365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1651" y="3475653"/>
              <a:ext cx="8197850" cy="2249842"/>
            </a:xfrm>
            <a:prstGeom prst="rect">
              <a:avLst/>
            </a:prstGeom>
            <a:solidFill>
              <a:srgbClr val="075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 rot="2636109">
              <a:off x="4464542" y="3361845"/>
              <a:ext cx="227617" cy="227617"/>
            </a:xfrm>
            <a:prstGeom prst="rect">
              <a:avLst/>
            </a:prstGeom>
            <a:solidFill>
              <a:srgbClr val="075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79450" y="3592606"/>
              <a:ext cx="7585099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500" dirty="0">
                  <a:solidFill>
                    <a:schemeClr val="bg1"/>
                  </a:solidFill>
                  <a:latin typeface="PT Sans" panose="020B0503020203020204" pitchFamily="34" charset="-52"/>
                </a:rPr>
                <a:t>У</a:t>
              </a:r>
              <a: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  <a:t>чителя</a:t>
              </a:r>
              <a:r>
                <a:rPr lang="ru-RU" sz="2500" dirty="0">
                  <a:solidFill>
                    <a:schemeClr val="bg1"/>
                  </a:solidFill>
                  <a:latin typeface="PT Sans" panose="020B0503020203020204" pitchFamily="34" charset="-52"/>
                </a:rPr>
                <a:t>, </a:t>
              </a:r>
              <a: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  <a:t>имеющие </a:t>
              </a:r>
              <a:r>
                <a:rPr lang="ru-RU" sz="2500" dirty="0">
                  <a:solidFill>
                    <a:schemeClr val="bg1"/>
                  </a:solidFill>
                  <a:latin typeface="PT Sans" panose="020B0503020203020204" pitchFamily="34" charset="-52"/>
                </a:rPr>
                <a:t>среднее </a:t>
              </a:r>
              <a: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  <a:t>профессиональное</a:t>
              </a:r>
              <a:b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</a:br>
              <a: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  <a:t>или </a:t>
              </a:r>
              <a:r>
                <a:rPr lang="ru-RU" sz="2500" dirty="0">
                  <a:solidFill>
                    <a:schemeClr val="bg1"/>
                  </a:solidFill>
                  <a:latin typeface="PT Sans" panose="020B0503020203020204" pitchFamily="34" charset="-52"/>
                </a:rPr>
                <a:t>высшее образование </a:t>
              </a:r>
              <a: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  <a:t>и </a:t>
              </a:r>
              <a:r>
                <a:rPr lang="ru-RU" sz="2500" dirty="0">
                  <a:solidFill>
                    <a:schemeClr val="bg1"/>
                  </a:solidFill>
                  <a:latin typeface="PT Sans" panose="020B0503020203020204" pitchFamily="34" charset="-52"/>
                </a:rPr>
                <a:t>отвечающие квалификационным требованиям, </a:t>
              </a:r>
              <a: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  <a:t>указанным</a:t>
              </a:r>
              <a:b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</a:br>
              <a: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  <a:t>в </a:t>
              </a:r>
              <a:r>
                <a:rPr lang="ru-RU" sz="2500" dirty="0">
                  <a:solidFill>
                    <a:schemeClr val="bg1"/>
                  </a:solidFill>
                  <a:latin typeface="PT Sans" panose="020B0503020203020204" pitchFamily="34" charset="-52"/>
                </a:rPr>
                <a:t>квалификационных справочниках, и (или) профессиональным </a:t>
              </a:r>
              <a:r>
                <a:rPr lang="ru-RU" sz="2500" dirty="0" smtClean="0">
                  <a:solidFill>
                    <a:schemeClr val="bg1"/>
                  </a:solidFill>
                  <a:latin typeface="PT Sans" panose="020B0503020203020204" pitchFamily="34" charset="-52"/>
                </a:rPr>
                <a:t>стандартам</a:t>
              </a:r>
              <a:endParaRPr lang="ru-RU" sz="2500" dirty="0">
                <a:solidFill>
                  <a:schemeClr val="bg1"/>
                </a:solidFill>
                <a:latin typeface="PT Sans" panose="020B0503020203020204" pitchFamily="34" charset="-52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54" y="1533716"/>
            <a:ext cx="1925827" cy="18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350">
            <a:off x="537477" y="1068113"/>
            <a:ext cx="8069045" cy="452973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547456" y="2362968"/>
            <a:ext cx="2209032" cy="2209032"/>
          </a:xfrm>
          <a:prstGeom prst="ellipse">
            <a:avLst/>
          </a:prstGeom>
          <a:solidFill>
            <a:srgbClr val="00206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297919" y="2362968"/>
            <a:ext cx="2209032" cy="2209032"/>
          </a:xfrm>
          <a:prstGeom prst="ellipse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145163" y="2928938"/>
            <a:ext cx="1008112" cy="1008112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РЕЕСТР ОБРАЗОВАТЕЛЬНЫХ ОРГАНИЗАЦИЙ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8675" y="4787574"/>
            <a:ext cx="3152775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Обеспечение</a:t>
            </a:r>
            <a:r>
              <a:rPr lang="en-US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/>
            </a:r>
            <a:br>
              <a:rPr lang="en-US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</a:br>
            <a:r>
              <a:rPr lang="ru-RU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учебной </a:t>
            </a:r>
            <a:r>
              <a:rPr lang="ru-RU" sz="2000" dirty="0">
                <a:solidFill>
                  <a:srgbClr val="003399"/>
                </a:solidFill>
                <a:latin typeface="PT Sans" panose="020B0503020203020204" pitchFamily="34" charset="-52"/>
              </a:rPr>
              <a:t>нагрузки учителя не менее 18 </a:t>
            </a:r>
            <a:r>
              <a:rPr lang="ru-RU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часов</a:t>
            </a:r>
            <a:endParaRPr lang="ru-RU" sz="20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650" y="1414374"/>
            <a:ext cx="819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ОСНОВНЫЕ КРИТЕРИИ ОТБОРА ОБРАЗОВАТЕЛЬНЫХ ОРГАНИЗАЦИЙ И ВКЛЮЧЕНИЯ ИХ В РЕЕСТР ДЛЯ УЧАСТИЯ В ПРОГРАММЕ:</a:t>
            </a:r>
            <a:endParaRPr lang="ru-RU" b="1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8725" y="4787574"/>
            <a:ext cx="3381374" cy="132343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Наличие</a:t>
            </a:r>
            <a:r>
              <a:rPr lang="en-US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/>
            </a:r>
            <a:br>
              <a:rPr lang="en-US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</a:br>
            <a:r>
              <a:rPr lang="ru-RU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вакантной </a:t>
            </a:r>
            <a:r>
              <a:rPr lang="ru-RU" sz="2000" dirty="0">
                <a:solidFill>
                  <a:srgbClr val="003399"/>
                </a:solidFill>
                <a:latin typeface="PT Sans" panose="020B0503020203020204" pitchFamily="34" charset="-52"/>
              </a:rPr>
              <a:t>должности в списке востребованных </a:t>
            </a:r>
            <a:r>
              <a:rPr lang="ru-RU" sz="20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вакансий  </a:t>
            </a:r>
            <a:endParaRPr lang="ru-RU" sz="20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3148013"/>
            <a:ext cx="449249" cy="52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909291" y="2928938"/>
            <a:ext cx="1008112" cy="10081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3" y="3128963"/>
            <a:ext cx="597322" cy="597322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2295525" y="4003725"/>
            <a:ext cx="213821" cy="701625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542308" y="4014788"/>
            <a:ext cx="213821" cy="70162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6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flipH="1">
            <a:off x="-19050" y="2315276"/>
            <a:ext cx="9161182" cy="453441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ОБЯЗАТЕЛЬНЫЕ УСЛОВИЯ УЧАСТИЯ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71725" y="1671638"/>
            <a:ext cx="6397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Наличие </a:t>
            </a:r>
            <a:r>
              <a:rPr lang="ru-RU" sz="2200" dirty="0">
                <a:solidFill>
                  <a:srgbClr val="003399"/>
                </a:solidFill>
                <a:latin typeface="PT Sans" panose="020B0503020203020204" pitchFamily="34" charset="-52"/>
              </a:rPr>
              <a:t>соответствующей </a:t>
            </a:r>
            <a:r>
              <a:rPr lang="ru-RU" sz="2200" b="1" dirty="0">
                <a:solidFill>
                  <a:srgbClr val="003399"/>
                </a:solidFill>
                <a:latin typeface="PT Sans" panose="020B0503020203020204" pitchFamily="34" charset="-52"/>
              </a:rPr>
              <a:t>квалификации</a:t>
            </a:r>
            <a:r>
              <a:rPr lang="ru-RU" sz="2200" dirty="0">
                <a:solidFill>
                  <a:srgbClr val="003399"/>
                </a:solidFill>
                <a:latin typeface="PT Sans" panose="020B0503020203020204" pitchFamily="34" charset="-52"/>
              </a:rPr>
              <a:t> для занятия вакансии по соответствующей </a:t>
            </a:r>
            <a:r>
              <a:rPr lang="ru-RU" sz="22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должности</a:t>
            </a:r>
            <a:endParaRPr lang="ru-RU" sz="22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651" y="3241715"/>
            <a:ext cx="64896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Готовность </a:t>
            </a:r>
            <a:r>
              <a:rPr lang="ru-RU" sz="2200" dirty="0">
                <a:solidFill>
                  <a:srgbClr val="003399"/>
                </a:solidFill>
                <a:latin typeface="PT Sans" panose="020B0503020203020204" pitchFamily="34" charset="-52"/>
              </a:rPr>
              <a:t>претендента </a:t>
            </a:r>
            <a:r>
              <a:rPr lang="ru-RU" sz="22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работать</a:t>
            </a:r>
            <a:br>
              <a:rPr lang="ru-RU" sz="2200" dirty="0" smtClean="0">
                <a:solidFill>
                  <a:srgbClr val="003399"/>
                </a:solidFill>
                <a:latin typeface="PT Sans" panose="020B0503020203020204" pitchFamily="34" charset="-52"/>
              </a:rPr>
            </a:br>
            <a:r>
              <a:rPr lang="ru-RU" sz="2200" b="1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не </a:t>
            </a:r>
            <a:r>
              <a:rPr lang="ru-RU" sz="2200" b="1" dirty="0">
                <a:solidFill>
                  <a:srgbClr val="003399"/>
                </a:solidFill>
                <a:latin typeface="PT Sans" panose="020B0503020203020204" pitchFamily="34" charset="-52"/>
              </a:rPr>
              <a:t>менее 5-ти лет</a:t>
            </a:r>
            <a:r>
              <a:rPr lang="ru-RU" sz="2200" dirty="0">
                <a:solidFill>
                  <a:srgbClr val="003399"/>
                </a:solidFill>
                <a:latin typeface="PT Sans" panose="020B0503020203020204" pitchFamily="34" charset="-52"/>
              </a:rPr>
              <a:t> в данной образовательной </a:t>
            </a:r>
            <a:r>
              <a:rPr lang="ru-RU" sz="22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организации</a:t>
            </a:r>
            <a:endParaRPr lang="ru-RU" sz="22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1725" y="5288756"/>
            <a:ext cx="6215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Возрастной </a:t>
            </a:r>
            <a:r>
              <a:rPr lang="ru-RU" sz="2200" dirty="0">
                <a:solidFill>
                  <a:srgbClr val="003399"/>
                </a:solidFill>
                <a:latin typeface="PT Sans" panose="020B0503020203020204" pitchFamily="34" charset="-52"/>
              </a:rPr>
              <a:t>ценз участников - </a:t>
            </a:r>
            <a:r>
              <a:rPr lang="ru-RU" sz="2200" b="1" dirty="0">
                <a:solidFill>
                  <a:srgbClr val="003399"/>
                </a:solidFill>
                <a:latin typeface="PT Sans" panose="020B0503020203020204" pitchFamily="34" charset="-52"/>
              </a:rPr>
              <a:t>до 55 лет </a:t>
            </a:r>
            <a:r>
              <a:rPr lang="ru-RU" sz="22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включительно</a:t>
            </a:r>
            <a:endParaRPr lang="ru-RU" sz="22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56536" y="5162277"/>
            <a:ext cx="1008112" cy="1008112"/>
          </a:xfrm>
          <a:prstGeom prst="ellipse">
            <a:avLst/>
          </a:prstGeom>
          <a:solidFill>
            <a:srgbClr val="4D7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56536" y="1552302"/>
            <a:ext cx="1008112" cy="10081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248524" y="3236679"/>
            <a:ext cx="1008112" cy="1008112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14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86" y="3428999"/>
            <a:ext cx="534780" cy="53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62" y="1784350"/>
            <a:ext cx="490332" cy="49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86" y="5298740"/>
            <a:ext cx="784089" cy="6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flipH="1">
            <a:off x="-19050" y="2315276"/>
            <a:ext cx="9161182" cy="453441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-1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ДОПОЛНИТЕЛЬНЫЕ КРИТЕРИИ ОТБОРА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75" y="1229648"/>
            <a:ext cx="7297539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уроженец </a:t>
            </a: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населенного пункта, в котором расположена школа, участвующая в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программе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>
              <a:spcAft>
                <a:spcPts val="2000"/>
              </a:spcAft>
            </a:pP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выпускник </a:t>
            </a: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школы, участвующей в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программе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наличие непрерывного педагогического стажа </a:t>
            </a: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более 5 лет,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более </a:t>
            </a: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10 лет, непрерывность работы в одной образовательной организации в течение не менее 3-х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лет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>
              <a:spcAft>
                <a:spcPts val="2000"/>
              </a:spcAft>
            </a:pP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переезд из города в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село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>
              <a:spcBef>
                <a:spcPts val="600"/>
              </a:spcBef>
              <a:spcAft>
                <a:spcPts val="2000"/>
              </a:spcAft>
            </a:pP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наличие семьи, наличие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детей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>
              <a:spcAft>
                <a:spcPts val="2000"/>
              </a:spcAft>
            </a:pP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наличие первой квалификационной категории, высшей квалификационной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категории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>
              <a:spcAft>
                <a:spcPts val="2000"/>
              </a:spcAft>
            </a:pP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возможность преподавания смежных учебных дисциплин (предметов), ведения кружков и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секций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  <a:p>
            <a:pPr>
              <a:spcAft>
                <a:spcPts val="2000"/>
              </a:spcAft>
            </a:pP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готовность </a:t>
            </a:r>
            <a:r>
              <a:rPr lang="ru-RU" sz="1600" dirty="0">
                <a:solidFill>
                  <a:srgbClr val="003399"/>
                </a:solidFill>
                <a:latin typeface="PT Sans" panose="020B0503020203020204" pitchFamily="34" charset="-52"/>
              </a:rPr>
              <a:t>работать в  отдаленных от районного центра школах и </a:t>
            </a:r>
            <a:r>
              <a:rPr lang="ru-RU" sz="1600" dirty="0" smtClean="0">
                <a:solidFill>
                  <a:srgbClr val="003399"/>
                </a:solidFill>
                <a:latin typeface="PT Sans" panose="020B0503020203020204" pitchFamily="34" charset="-52"/>
              </a:rPr>
              <a:t>другие</a:t>
            </a:r>
            <a:endParaRPr lang="ru-RU" sz="1600" dirty="0">
              <a:solidFill>
                <a:srgbClr val="003399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6244" y="1300274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1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6244" y="1949038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2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6244" y="2597802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3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6244" y="3246566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4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6244" y="3895330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5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6244" y="4544094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6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6244" y="5192858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8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6244" y="5841625"/>
            <a:ext cx="504056" cy="504056"/>
          </a:xfrm>
          <a:prstGeom prst="ellipse">
            <a:avLst/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PT Sans" panose="020B0503020203020204" pitchFamily="34" charset="-52"/>
              </a:rPr>
              <a:t>9</a:t>
            </a:r>
            <a:endParaRPr lang="ru-RU" b="1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01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" y="-1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0" y="267961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УСЛОВИЯ ПОЛУЧЕНИЯ КОМПЕНСАЦИОННОЙ ВЫПЛАТЫ</a:t>
            </a:r>
            <a:endParaRPr lang="ru-RU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9100" y="3145215"/>
            <a:ext cx="8343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PT Sans" panose="020B0503020203020204" pitchFamily="34" charset="-52"/>
              </a:rPr>
              <a:t>ПОБЕДА В КОНКУРСНОМ ОТБОРЕ ПО ПРОГРАММЕ «ЗЕМСКИЙ УЧИТЕЛЬ»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515" y="4814887"/>
            <a:ext cx="8197850" cy="1652588"/>
          </a:xfrm>
          <a:prstGeom prst="rect">
            <a:avLst/>
          </a:prstGeom>
          <a:solidFill>
            <a:srgbClr val="4B6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636109">
            <a:off x="4456406" y="4701079"/>
            <a:ext cx="227617" cy="227618"/>
          </a:xfrm>
          <a:prstGeom prst="rect">
            <a:avLst/>
          </a:prstGeom>
          <a:solidFill>
            <a:srgbClr val="4B6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5" y="5084241"/>
            <a:ext cx="78200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В Дальневосточном федеральном округе в соответствии с перечнем поручений Президента Российской Федерации   от 5 сентября 2019 г. № Пр-1949 введен дополнительный повышающий коэффициент к единовременным компенсационным выплатам участников программы «Земский учитель» исходя из увеличения размера указанных выплат до 200 процентов.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991" y="3699213"/>
            <a:ext cx="8205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З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аключение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</a:rPr>
              <a:t>трудового договора с включенной в реестр образовательных организаций, находящейся на территории субъектов Российской Федерации – участника программы, за исключением Дальневосточного федерального округа.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92" y="13906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44500" y="2494498"/>
            <a:ext cx="1525052" cy="1525052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" y="-1"/>
            <a:ext cx="9184881" cy="79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flipV="1">
            <a:off x="2466972" y="876298"/>
            <a:ext cx="6232524" cy="2743201"/>
          </a:xfrm>
          <a:prstGeom prst="wedgeRectCallout">
            <a:avLst>
              <a:gd name="adj1" fmla="val -59957"/>
              <a:gd name="adj2" fmla="val 270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 flipH="1" flipV="1">
            <a:off x="2478530" y="3857624"/>
            <a:ext cx="6220966" cy="2381250"/>
          </a:xfrm>
          <a:prstGeom prst="wedgeRectCallout">
            <a:avLst>
              <a:gd name="adj1" fmla="val 59586"/>
              <a:gd name="adj2" fmla="val 4345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2425" y="4039988"/>
            <a:ext cx="55467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распоряжением Правительства Российской Федерации от</a:t>
            </a:r>
            <a:b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27 июля 2019 г. № 1553-р </a:t>
            </a:r>
            <a:r>
              <a:rPr lang="ru-RU" sz="16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утвержден предельный уровень софинансирования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расходного обязательства субъекта Российской Федерации из федерального бюджета по субъектам Российской Федерации на 2020 год и на плановый период 2021 и 2022 годов, с учетом которого произведены расчеты объемов субсидий субъектам Российской Федерации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3" y="2660739"/>
            <a:ext cx="982552" cy="114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2303997" y="1334560"/>
            <a:ext cx="674153" cy="674153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latin typeface="PT Sans" panose="020B0503020203020204" pitchFamily="34" charset="-52"/>
              </a:rPr>
              <a:t>1</a:t>
            </a:r>
            <a:endParaRPr lang="ru-RU" sz="2200" b="1" dirty="0">
              <a:latin typeface="PT Sans" panose="020B0503020203020204" pitchFamily="34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297120" y="3752848"/>
            <a:ext cx="674153" cy="674153"/>
          </a:xfrm>
          <a:prstGeom prst="ellipse">
            <a:avLst/>
          </a:prstGeom>
          <a:solidFill>
            <a:srgbClr val="043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latin typeface="PT Sans" panose="020B0503020203020204" pitchFamily="34" charset="-52"/>
              </a:rPr>
              <a:t>2</a:t>
            </a:r>
            <a:endParaRPr lang="ru-RU" sz="2200" b="1" dirty="0">
              <a:latin typeface="PT Sans" panose="020B0503020203020204" pitchFamily="34" charset="-52"/>
            </a:endParaRPr>
          </a:p>
        </p:txBody>
      </p:sp>
      <p:sp>
        <p:nvSpPr>
          <p:cNvPr id="19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b="1" dirty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ПОДГОТОВИТЕЛЬНЫЙ ЭТАП</a:t>
            </a:r>
          </a:p>
        </p:txBody>
      </p:sp>
      <p:pic>
        <p:nvPicPr>
          <p:cNvPr id="1028" name="Picture 4" descr="C:\Users\ermakova-sd\Desktop\Sc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50" y="957769"/>
            <a:ext cx="1907826" cy="2580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5248276" y="1057275"/>
            <a:ext cx="3305174" cy="233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Правительства Российской Федерации </a:t>
            </a:r>
            <a:br>
              <a:rPr lang="ru-RU" dirty="0" smtClean="0"/>
            </a:br>
            <a:r>
              <a:rPr lang="ru-RU" dirty="0" smtClean="0"/>
              <a:t>от 9 ноября 2019 г. № 1430 </a:t>
            </a:r>
            <a:br>
              <a:rPr lang="ru-RU" dirty="0" smtClean="0"/>
            </a:br>
            <a:r>
              <a:rPr lang="ru-RU" dirty="0" smtClean="0"/>
              <a:t>«О внесении изменений в государственную программу Российской Федерации «Развитие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8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15532</TotalTime>
  <Words>806</Words>
  <Application>Microsoft Office PowerPoint</Application>
  <PresentationFormat>Экран (4:3)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Helvetica Neue</vt:lpstr>
      <vt:lpstr>Courier New</vt:lpstr>
      <vt:lpstr>PT Sans</vt:lpstr>
      <vt:lpstr>Calibri</vt:lpstr>
      <vt:lpstr>Verdana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Снегирёва</cp:lastModifiedBy>
  <cp:revision>925</cp:revision>
  <cp:lastPrinted>2019-11-06T10:31:09Z</cp:lastPrinted>
  <dcterms:created xsi:type="dcterms:W3CDTF">2018-05-08T09:56:03Z</dcterms:created>
  <dcterms:modified xsi:type="dcterms:W3CDTF">2019-12-03T06:10:34Z</dcterms:modified>
</cp:coreProperties>
</file>